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</p:sldMasterIdLst>
  <p:notesMasterIdLst>
    <p:notesMasterId r:id="rId12"/>
  </p:notesMasterIdLst>
  <p:handoutMasterIdLst>
    <p:handoutMasterId r:id="rId13"/>
  </p:handoutMasterIdLst>
  <p:sldIdLst>
    <p:sldId id="257" r:id="rId3"/>
    <p:sldId id="266" r:id="rId4"/>
    <p:sldId id="265" r:id="rId5"/>
    <p:sldId id="268" r:id="rId6"/>
    <p:sldId id="272" r:id="rId7"/>
    <p:sldId id="269" r:id="rId8"/>
    <p:sldId id="271" r:id="rId9"/>
    <p:sldId id="264" r:id="rId10"/>
    <p:sldId id="273" r:id="rId11"/>
  </p:sldIdLst>
  <p:sldSz cx="12192000" cy="6858000"/>
  <p:notesSz cx="6797675" cy="99266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7" autoAdjust="0"/>
    <p:restoredTop sz="94660"/>
  </p:normalViewPr>
  <p:slideViewPr>
    <p:cSldViewPr snapToGrid="0">
      <p:cViewPr varScale="1">
        <p:scale>
          <a:sx n="62" d="100"/>
          <a:sy n="62" d="100"/>
        </p:scale>
        <p:origin x="3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334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445820-4A97-469D-A994-300F39B5CFE6}" type="datetimeFigureOut">
              <a:rPr kumimoji="1" lang="ja-JP" altLang="en-US" smtClean="0"/>
              <a:t>2017/7/28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AA0E4E-3FC1-4404-9B46-9F503C40A2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48558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5.png>
</file>

<file path=ppt/media/image50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58332E-0810-4BF6-9E34-DB6ADE7DE435}" type="datetimeFigureOut">
              <a:rPr kumimoji="1" lang="ja-JP" altLang="en-US" smtClean="0"/>
              <a:t>2017/7/28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56259D-86D7-452D-9EAA-9193A56D96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232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これを</a:t>
            </a:r>
            <a:r>
              <a:rPr kumimoji="1" lang="en-US" altLang="ja-JP" dirty="0" smtClean="0"/>
              <a:t>Ω</a:t>
            </a:r>
            <a:r>
              <a:rPr kumimoji="1" lang="ja-JP" altLang="en-US" dirty="0" smtClean="0"/>
              <a:t>が空集合になるまで繰り返す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56259D-86D7-452D-9EAA-9193A56D963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590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アリの全探索空間において，アリの候補グループに対して</a:t>
            </a:r>
            <a:r>
              <a:rPr kumimoji="1" lang="en-US" altLang="ja-JP" dirty="0" smtClean="0"/>
              <a:t>FA</a:t>
            </a:r>
            <a:r>
              <a:rPr kumimoji="1" lang="ja-JP" altLang="en-US" dirty="0" smtClean="0"/>
              <a:t>を適用して更新する．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56259D-86D7-452D-9EAA-9193A56D963C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3634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6354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5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2"/>
            <a:ext cx="4011084" cy="116204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258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0"/>
            <a:ext cx="4011084" cy="46905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782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7267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ja-JP" altLang="en-US" smtClean="0"/>
              <a:t>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599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498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5167"/>
            <a:ext cx="2743200" cy="5850467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5167"/>
            <a:ext cx="8026400" cy="585046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803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コンテンツ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541173" y="2411015"/>
            <a:ext cx="11329259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001874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9563" y="0"/>
            <a:ext cx="10032437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639616" y="1316766"/>
            <a:ext cx="9217024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653408" y="2218994"/>
            <a:ext cx="9217024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913802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1485"/>
            <a:ext cx="10363200" cy="146896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458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3133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185"/>
            <a:ext cx="10363200" cy="1500716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421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43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43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61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584"/>
            <a:ext cx="5386917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5934"/>
            <a:ext cx="5386917" cy="39497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4584"/>
            <a:ext cx="5389033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5934"/>
            <a:ext cx="5389033" cy="39497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086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91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57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1219170" rtl="0" eaLnBrk="1" latinLnBrk="1" hangingPunct="1">
        <a:spcBef>
          <a:spcPct val="0"/>
        </a:spcBef>
        <a:buNone/>
        <a:defRPr kumimoji="1" sz="48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kumimoji="1"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kumimoji="1"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52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kumimoji="1"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kumimoji="1"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kumimoji="1"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428626" y="485776"/>
            <a:ext cx="8743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 smtClean="0">
                <a:solidFill>
                  <a:schemeClr val="bg1"/>
                </a:solidFill>
              </a:rPr>
              <a:t>進捗報告</a:t>
            </a:r>
            <a:endParaRPr kumimoji="1" lang="ja-JP" altLang="en-US" sz="4400" b="1" dirty="0">
              <a:solidFill>
                <a:schemeClr val="bg1"/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28626" y="1496753"/>
            <a:ext cx="41214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chemeClr val="bg1"/>
                </a:solidFill>
                <a:latin typeface="+mn-ea"/>
              </a:rPr>
              <a:t>電気通信大学　情報理工学研究科 高玉研究室　修士１年</a:t>
            </a:r>
            <a:endParaRPr kumimoji="1" lang="en-US" altLang="ja-JP" sz="2000" dirty="0" smtClean="0">
              <a:solidFill>
                <a:schemeClr val="bg1"/>
              </a:solidFill>
              <a:latin typeface="+mn-ea"/>
            </a:endParaRPr>
          </a:p>
          <a:p>
            <a:r>
              <a:rPr lang="ja-JP" altLang="en-US" sz="2000" dirty="0" smtClean="0">
                <a:solidFill>
                  <a:schemeClr val="bg1"/>
                </a:solidFill>
                <a:latin typeface="+mn-ea"/>
              </a:rPr>
              <a:t>岩瀬 拓哉</a:t>
            </a:r>
            <a:endParaRPr kumimoji="1" lang="ja-JP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04798" y="5764696"/>
            <a:ext cx="2690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作成</a:t>
            </a:r>
            <a:r>
              <a:rPr lang="ja-JP" altLang="en-US" dirty="0" smtClean="0"/>
              <a:t>日：</a:t>
            </a:r>
            <a:r>
              <a:rPr lang="en-US" altLang="ja-JP" smtClean="0"/>
              <a:t>2017/07/28(</a:t>
            </a:r>
            <a:r>
              <a:rPr lang="ja-JP" altLang="en-US" dirty="0" smtClean="0"/>
              <a:t>金</a:t>
            </a:r>
            <a:r>
              <a:rPr lang="en-US" altLang="ja-JP" dirty="0" smtClean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2263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問題設定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巡回</a:t>
            </a:r>
            <a:r>
              <a:rPr kumimoji="1" lang="ja-JP" altLang="en-US" dirty="0" smtClean="0"/>
              <a:t>セールスマン問題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0"/>
          </p:nvPr>
        </p:nvSpPr>
        <p:spPr>
          <a:xfrm>
            <a:off x="237744" y="2411015"/>
            <a:ext cx="11632689" cy="3994316"/>
          </a:xfrm>
        </p:spPr>
        <p:txBody>
          <a:bodyPr/>
          <a:lstStyle/>
          <a:p>
            <a:r>
              <a:rPr kumimoji="1" lang="ja-JP" altLang="en-US" dirty="0" smtClean="0"/>
              <a:t>一人のセールスマンが</a:t>
            </a:r>
            <a:r>
              <a:rPr kumimoji="1" lang="en-US" altLang="ja-JP" dirty="0" smtClean="0"/>
              <a:t>N</a:t>
            </a:r>
            <a:r>
              <a:rPr kumimoji="1" lang="ja-JP" altLang="en-US" dirty="0" smtClean="0"/>
              <a:t>個の都市を１回ずつ通り，最短経路を見つける問題（一度訪れた都市は訪問しない）．</a:t>
            </a:r>
            <a:endParaRPr kumimoji="1" lang="en-US" altLang="ja-JP" dirty="0" smtClean="0"/>
          </a:p>
          <a:p>
            <a:r>
              <a:rPr lang="ja-JP" altLang="en-US" dirty="0" smtClean="0"/>
              <a:t>➡ 探索の優先順位を決める上で，問題設定に必要であることが考えられる．</a:t>
            </a:r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642" y="3225606"/>
            <a:ext cx="9732312" cy="3241717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11044238" y="6015038"/>
            <a:ext cx="557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1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78653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従来手法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ACO(Ant Colony Optimization)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コンテンツ プレースホルダー 3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r>
                  <a:rPr kumimoji="1" lang="ja-JP" altLang="en-US" sz="2000" dirty="0" smtClean="0"/>
                  <a:t>全ての都市を訪問し，最初の都市に戻るまでの総距離を求める．</a:t>
                </a:r>
                <a:endParaRPr kumimoji="1" lang="en-US" altLang="ja-JP" sz="2000" dirty="0" smtClean="0"/>
              </a:p>
              <a:p>
                <a:r>
                  <a:rPr lang="ja-JP" altLang="en-US" sz="2000" dirty="0" smtClean="0"/>
                  <a:t>都市</a:t>
                </a:r>
                <a14:m>
                  <m:oMath xmlns:m="http://schemas.openxmlformats.org/officeDocument/2006/math"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ja-JP" altLang="en-US" sz="2000" dirty="0" smtClean="0"/>
                  <a:t>から未訪問都市</a:t>
                </a:r>
                <a14:m>
                  <m:oMath xmlns:m="http://schemas.openxmlformats.org/officeDocument/2006/math">
                    <m:r>
                      <a:rPr lang="en-US" altLang="ja-JP" sz="20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ja-JP" altLang="en-US" sz="2000" dirty="0" smtClean="0"/>
                  <a:t>に移動する確率は，</a:t>
                </a:r>
                <a:endParaRPr lang="en-US" altLang="ja-JP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ja-JP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kumimoji="1" lang="en-US" altLang="ja-JP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ja-JP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kumimoji="1" lang="en-US" altLang="ja-JP" sz="2400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  <m:sup>
                          <m:r>
                            <a:rPr kumimoji="1" lang="en-US" altLang="ja-JP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d>
                        <m:dPr>
                          <m:ctrlPr>
                            <a:rPr kumimoji="1" lang="en-US" altLang="ja-JP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ja-JP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ja-JP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kumimoji="1" lang="en-US" altLang="ja-JP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1" lang="en-US" altLang="ja-JP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ja-JP" alt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𝜏</m:t>
                                      </m:r>
                                    </m:e>
                                    <m:sub>
                                      <m: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kumimoji="1" lang="ja-JP" altLang="en-US" sz="2400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sup>
                          </m:sSup>
                          <m:sSup>
                            <m:sSupPr>
                              <m:ctrlPr>
                                <a:rPr kumimoji="1" lang="en-US" altLang="ja-JP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1" lang="en-US" altLang="ja-JP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ja-JP" sz="2400" i="1">
                                          <a:latin typeface="Cambria Math" panose="02040503050406030204" pitchFamily="18" charset="0"/>
                                        </a:rPr>
                                        <m:t>η</m:t>
                                      </m:r>
                                    </m:e>
                                    <m:sub>
                                      <m: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kumimoji="1" lang="ja-JP" altLang="en-US" sz="2400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kumimoji="1" lang="en-US" altLang="ja-JP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1" lang="en-US" altLang="ja-JP" sz="24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kumimoji="1" lang="en-US" altLang="ja-JP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en-US" altLang="ja-JP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Ω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kumimoji="1" lang="en-US" altLang="ja-JP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kumimoji="1" lang="en-US" altLang="ja-JP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kumimoji="1" lang="ja-JP" alt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  <m:sub>
                                          <m:r>
                                            <a:rPr kumimoji="1" lang="en-US" altLang="ja-JP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kumimoji="1" lang="en-US" altLang="ja-JP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kumimoji="1" lang="en-US" altLang="ja-JP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kumimoji="1" lang="ja-JP" altLang="en-US" sz="2400" b="0" i="1" smtClean="0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kumimoji="1" lang="en-US" altLang="ja-JP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kumimoji="1" lang="en-US" altLang="ja-JP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kumimoji="1" lang="en-US" altLang="ja-JP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ja-JP" sz="2400" i="1">
                                              <a:latin typeface="Cambria Math" panose="02040503050406030204" pitchFamily="18" charset="0"/>
                                            </a:rPr>
                                            <m:t>η</m:t>
                                          </m:r>
                                        </m:e>
                                        <m:sub>
                                          <m:r>
                                            <a:rPr kumimoji="1" lang="en-US" altLang="ja-JP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kumimoji="1" lang="en-US" altLang="ja-JP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kumimoji="1" lang="en-US" altLang="ja-JP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kumimoji="1" lang="ja-JP" altLang="en-US" sz="2400" b="0" i="1" smtClean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kumimoji="1" lang="en-US" altLang="ja-JP" sz="2000" dirty="0" smtClean="0"/>
              </a:p>
              <a:p>
                <a:pPr marL="457200" indent="-457200">
                  <a:buFont typeface="+mj-lt"/>
                  <a:buAutoNum type="arabicPeriod"/>
                </a:pPr>
                <a:endParaRPr kumimoji="1" lang="en-US" altLang="ja-JP" sz="2000" dirty="0" smtClean="0"/>
              </a:p>
              <a:p>
                <a:pPr algn="just"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kumimoji="1" lang="ja-JP" altLang="en-US" sz="200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sz="20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kumimoji="1" lang="ja-JP" altLang="en-US" sz="200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kumimoji="1" lang="en-US" altLang="ja-JP" sz="20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kumimoji="1" lang="en-US" altLang="ja-JP" sz="2000" b="0" i="1" smtClean="0">
                          <a:latin typeface="Cambria Math" panose="02040503050406030204" pitchFamily="18" charset="0"/>
                        </a:rPr>
                        <m:t>𝑝𝑎𝑟𝑎𝑚𝑒𝑡𝑒𝑟</m:t>
                      </m:r>
                    </m:oMath>
                  </m:oMathPara>
                </a14:m>
                <a:endParaRPr kumimoji="1" lang="en-US" altLang="ja-JP" sz="2000" b="0" dirty="0" smtClean="0"/>
              </a:p>
              <a:p>
                <a:pPr algn="r"/>
                <a:r>
                  <a:rPr kumimoji="1" lang="en-US" altLang="ja-JP" sz="2000" dirty="0" smtClean="0"/>
                  <a:t>Ω: </a:t>
                </a:r>
                <a:r>
                  <a:rPr kumimoji="1" lang="ja-JP" altLang="en-US" sz="2000" dirty="0" smtClean="0"/>
                  <a:t>未訪問都市の集合</a:t>
                </a:r>
                <a:endParaRPr kumimoji="1" lang="ja-JP" altLang="en-US" sz="2000" dirty="0"/>
              </a:p>
            </p:txBody>
          </p:sp>
        </mc:Choice>
        <mc:Fallback xmlns="">
          <p:sp>
            <p:nvSpPr>
              <p:cNvPr id="4" name="コンテンツ プレースホルダー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>
                <a:blip r:embed="rId3"/>
                <a:stretch>
                  <a:fillRect t="-1069" r="-53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テキスト ボックス 4"/>
          <p:cNvSpPr txBox="1"/>
          <p:nvPr/>
        </p:nvSpPr>
        <p:spPr>
          <a:xfrm>
            <a:off x="11044238" y="6015038"/>
            <a:ext cx="557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31190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フェロモンの濃度の更新式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コンテンツ プレースホルダー 3"/>
              <p:cNvSpPr>
                <a:spLocks noGrp="1"/>
              </p:cNvSpPr>
              <p:nvPr>
                <p:ph idx="10"/>
              </p:nvPr>
            </p:nvSpPr>
            <p:spPr>
              <a:xfrm>
                <a:off x="527380" y="2452483"/>
                <a:ext cx="11329259" cy="3994316"/>
              </a:xfrm>
            </p:spPr>
            <p:txBody>
              <a:bodyPr/>
              <a:lstStyle/>
              <a:p>
                <a:r>
                  <a:rPr kumimoji="1" lang="ja-JP" altLang="en-US" dirty="0" smtClean="0"/>
                  <a:t>２つの都市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kumimoji="1" lang="ja-JP" altLang="en-US" dirty="0" smtClean="0"/>
                  <a:t>間の経路のフェロモン濃度を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ja-JP" altLang="en-US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kumimoji="1" lang="ja-JP" altLang="en-US" dirty="0" smtClean="0"/>
                  <a:t>とする．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個の</m:t>
                    </m:r>
                  </m:oMath>
                </a14:m>
                <a:r>
                  <a:rPr kumimoji="1" lang="ja-JP" altLang="en-US" dirty="0" smtClean="0"/>
                  <a:t>エージェントが</a:t>
                </a:r>
                <a:r>
                  <a:rPr kumimoji="1" lang="en-US" altLang="ja-JP" dirty="0" smtClean="0"/>
                  <a:t>TSP</a:t>
                </a:r>
                <a:r>
                  <a:rPr kumimoji="1" lang="ja-JP" altLang="en-US" dirty="0" smtClean="0"/>
                  <a:t>の巡回ルートを完成させる動作を</a:t>
                </a:r>
                <a:r>
                  <a:rPr kumimoji="1" lang="en-US" altLang="ja-JP" dirty="0" smtClean="0"/>
                  <a:t/>
                </a:r>
                <a:br>
                  <a:rPr kumimoji="1" lang="en-US" altLang="ja-JP" dirty="0" smtClean="0"/>
                </a:br>
                <a:r>
                  <a:rPr kumimoji="1" lang="ja-JP" altLang="en-US" dirty="0" smtClean="0"/>
                  <a:t>１サイクルとするとき，</a:t>
                </a:r>
                <a:r>
                  <a:rPr lang="ja-JP" altLang="en-US" dirty="0"/>
                  <a:t>フェロモン</a:t>
                </a:r>
                <a:r>
                  <a:rPr lang="ja-JP" altLang="en-US" dirty="0" smtClean="0"/>
                  <a:t>濃度は次式により更新される．</a:t>
                </a:r>
                <a:endParaRPr kumimoji="1" lang="en-US" altLang="ja-JP" dirty="0" smtClean="0"/>
              </a:p>
              <a:p>
                <a:endParaRPr lang="en-US" altLang="ja-JP" dirty="0" smtClean="0"/>
              </a:p>
              <a:p>
                <a:endParaRPr lang="en-US" altLang="ja-JP" dirty="0" smtClean="0"/>
              </a:p>
              <a:p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ja-JP" dirty="0" smtClean="0"/>
                  <a:t>: 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番目</m:t>
                    </m:r>
                  </m:oMath>
                </a14:m>
                <a:r>
                  <a:rPr lang="ja-JP" altLang="en-US" dirty="0" smtClean="0"/>
                  <a:t>のエージェント</a:t>
                </a:r>
                <a:r>
                  <a:rPr lang="en-US" altLang="ja-JP" dirty="0" smtClean="0"/>
                  <a:t>(</a:t>
                </a:r>
                <a:r>
                  <a:rPr lang="ja-JP" altLang="en-US" dirty="0" smtClean="0"/>
                  <a:t>アリ</a:t>
                </a:r>
                <a:r>
                  <a:rPr lang="en-US" altLang="ja-JP" dirty="0" smtClean="0"/>
                  <a:t>)</a:t>
                </a:r>
              </a:p>
              <a:p>
                <a14:m>
                  <m:oMath xmlns:m="http://schemas.openxmlformats.org/officeDocument/2006/math">
                    <m:r>
                      <a:rPr lang="ja-JP" altLang="en-US" i="1" smtClean="0">
                        <a:latin typeface="Cambria Math" panose="02040503050406030204" pitchFamily="18" charset="0"/>
                      </a:rPr>
                      <m:t>𝜌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altLang="ja-JP" dirty="0" smtClean="0"/>
                  <a:t> </a:t>
                </a:r>
                <a:r>
                  <a:rPr lang="ja-JP" altLang="en-US" dirty="0" smtClean="0"/>
                  <a:t>蒸発係数</a:t>
                </a:r>
                <a:endParaRPr lang="en-US" altLang="ja-JP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altLang="ja-JP" b="0" i="1" smtClean="0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ja-JP" altLang="en-US" i="1">
                          <a:latin typeface="Cambria Math" panose="02040503050406030204" pitchFamily="18" charset="0"/>
                        </a:rPr>
                        <m:t>サイクル</m:t>
                      </m:r>
                    </m:oMath>
                  </m:oMathPara>
                </a14:m>
                <a:endParaRPr lang="en-US" altLang="ja-JP" dirty="0" smtClean="0"/>
              </a:p>
              <a:p>
                <a:endParaRPr lang="en-US" altLang="ja-JP" dirty="0"/>
              </a:p>
            </p:txBody>
          </p:sp>
        </mc:Choice>
        <mc:Fallback xmlns="">
          <p:sp>
            <p:nvSpPr>
              <p:cNvPr id="4" name="コンテンツ プレースホルダー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527380" y="2452483"/>
                <a:ext cx="11329259" cy="3994316"/>
              </a:xfrm>
              <a:blipFill>
                <a:blip r:embed="rId2"/>
                <a:stretch>
                  <a:fillRect t="-91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9928" y="3270144"/>
            <a:ext cx="8452072" cy="2358994"/>
          </a:xfrm>
          <a:prstGeom prst="rect">
            <a:avLst/>
          </a:prstGeom>
        </p:spPr>
      </p:pic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79288"/>
          </a:xfrm>
        </p:spPr>
        <p:txBody>
          <a:bodyPr/>
          <a:lstStyle/>
          <a:p>
            <a:r>
              <a:rPr kumimoji="1" lang="ja-JP" altLang="en-US" dirty="0" smtClean="0"/>
              <a:t>従来手法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1044238" y="6015038"/>
            <a:ext cx="557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3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59569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GDRec_20170728_151742">
            <a:hlinkClick r:id="" action="ppaction://media"/>
          </p:cNvPr>
          <p:cNvPicPr>
            <a:picLocks noGrp="1" noChangeAspect="1"/>
          </p:cNvPicPr>
          <p:nvPr>
            <p:ph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0908" y="1272568"/>
            <a:ext cx="7470183" cy="5585432"/>
          </a:xfrm>
        </p:spPr>
      </p:pic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79288"/>
          </a:xfrm>
        </p:spPr>
        <p:txBody>
          <a:bodyPr/>
          <a:lstStyle/>
          <a:p>
            <a:r>
              <a:rPr kumimoji="1" lang="ja-JP" altLang="en-US" dirty="0" smtClean="0"/>
              <a:t>従来手法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</p:spPr>
        <p:txBody>
          <a:bodyPr/>
          <a:lstStyle/>
          <a:p>
            <a:r>
              <a:rPr kumimoji="1" lang="en-US" altLang="ja-JP" dirty="0" smtClean="0"/>
              <a:t>ACO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044238" y="6015038"/>
            <a:ext cx="557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4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69622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FA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コンテンツ プレースホルダー 3"/>
              <p:cNvSpPr>
                <a:spLocks noGrp="1"/>
              </p:cNvSpPr>
              <p:nvPr>
                <p:ph idx="10"/>
              </p:nvPr>
            </p:nvSpPr>
            <p:spPr/>
            <p:txBody>
              <a:bodyPr/>
              <a:lstStyle/>
              <a:p>
                <a:r>
                  <a:rPr lang="ja-JP" altLang="en-US" sz="2000" dirty="0" smtClean="0"/>
                  <a:t>視認可能な範囲内に存在する</a:t>
                </a:r>
                <a:r>
                  <a:rPr lang="en-US" altLang="ja-JP" sz="2000" dirty="0" smtClean="0"/>
                  <a:t>2</a:t>
                </a:r>
                <a:r>
                  <a:rPr lang="ja-JP" altLang="en-US" sz="2000" dirty="0" smtClean="0"/>
                  <a:t>匹のホタルが，発光</a:t>
                </a:r>
                <a:r>
                  <a:rPr kumimoji="1" lang="ja-JP" altLang="en-US" sz="2000" dirty="0" smtClean="0"/>
                  <a:t>強度の弱い</a:t>
                </a:r>
                <a:r>
                  <a:rPr lang="ja-JP" altLang="en-US" sz="2000" dirty="0" smtClean="0"/>
                  <a:t>も</a:t>
                </a:r>
                <a:r>
                  <a:rPr lang="ja-JP" altLang="en-US" sz="2000" dirty="0"/>
                  <a:t>の</a:t>
                </a:r>
                <a:r>
                  <a:rPr kumimoji="1" lang="ja-JP" altLang="en-US" sz="2000" dirty="0" smtClean="0"/>
                  <a:t>が強度の強い方へ移動する．</a:t>
                </a:r>
                <a:endParaRPr kumimoji="1" lang="en-US" altLang="ja-JP" sz="2000" dirty="0" smtClean="0"/>
              </a:p>
              <a:p>
                <a:r>
                  <a:rPr kumimoji="1" lang="ja-JP" altLang="en-US" sz="2000" dirty="0" smtClean="0"/>
                  <a:t>発光強度が同じ場合はランダムに移動．</a:t>
                </a:r>
                <a:endParaRPr kumimoji="1" lang="en-US" altLang="ja-JP" sz="2000" dirty="0" smtClean="0"/>
              </a:p>
              <a:p>
                <a:endParaRPr kumimoji="1" lang="en-US" altLang="ja-JP" sz="2000" dirty="0" smtClean="0"/>
              </a:p>
              <a:p>
                <a:pPr algn="ctr"/>
                <a:r>
                  <a:rPr kumimoji="1" lang="ja-JP" altLang="en-US" sz="2000" b="0" dirty="0" smtClean="0"/>
                  <a:t>発光強度</a:t>
                </a:r>
                <a14:m>
                  <m:oMath xmlns:m="http://schemas.openxmlformats.org/officeDocument/2006/math">
                    <m:r>
                      <a:rPr kumimoji="1" lang="en-US" altLang="ja-JP" sz="2000" b="0" i="0" smtClean="0">
                        <a:latin typeface="Cambria Math" panose="02040503050406030204" pitchFamily="18" charset="0"/>
                      </a:rPr>
                      <m:t>:  </m:t>
                    </m:r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kumimoji="1" lang="en-US" altLang="ja-JP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𝑒𝑥𝑝</m:t>
                    </m:r>
                    <m:sSup>
                      <m:sSup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kumimoji="1" lang="ja-JP" altLang="en-US" sz="2000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sSup>
                          <m:sSupPr>
                            <m:ctrlP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r>
                  <a:rPr kumimoji="1" lang="en-US" altLang="ja-JP" sz="2000" dirty="0" smtClean="0"/>
                  <a:t>	…(1)</a:t>
                </a:r>
              </a:p>
              <a:p>
                <a:pPr algn="ctr"/>
                <a:r>
                  <a:rPr lang="ja-JP" altLang="en-US" sz="2000" dirty="0"/>
                  <a:t>隣接するホタルの魅力度</a:t>
                </a:r>
                <a:r>
                  <a:rPr lang="en-US" altLang="ja-JP" sz="2000" dirty="0"/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ja-JP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β</m:t>
                    </m:r>
                    <m:r>
                      <a:rPr lang="en-US" altLang="ja-JP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ja-JP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ja-JP" altLang="en-US" sz="200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ja-JP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ja-JP" sz="2000" i="1">
                        <a:latin typeface="Cambria Math" panose="02040503050406030204" pitchFamily="18" charset="0"/>
                      </a:rPr>
                      <m:t>𝑒𝑥𝑝</m:t>
                    </m:r>
                    <m:sSup>
                      <m:sSupPr>
                        <m:ctrlPr>
                          <a:rPr lang="en-US" altLang="ja-JP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ja-JP" altLang="en-US" sz="2000" i="1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sSup>
                          <m:sSupPr>
                            <m:ctrlPr>
                              <a:rPr lang="en-US" altLang="ja-JP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altLang="ja-JP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ja-JP" sz="20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altLang="ja-JP" sz="2000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e>
                          <m:sup>
                            <m:r>
                              <a:rPr lang="en-US" altLang="ja-JP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</m:oMath>
                </a14:m>
                <a:r>
                  <a:rPr kumimoji="1" lang="en-US" altLang="ja-JP" sz="2000" dirty="0" smtClean="0"/>
                  <a:t>  …(2)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kumimoji="1" lang="ja-JP" altLang="en-US" sz="200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rad>
                      </m:den>
                    </m:f>
                  </m:oMath>
                </a14:m>
                <a:r>
                  <a:rPr kumimoji="1" lang="ja-JP" altLang="en-US" sz="2000" dirty="0" smtClean="0"/>
                  <a:t> </a:t>
                </a:r>
                <a:r>
                  <a:rPr kumimoji="1" lang="en-US" altLang="ja-JP" sz="2000" dirty="0" smtClean="0"/>
                  <a:t>…(3)</a:t>
                </a:r>
              </a:p>
              <a:p>
                <a:pPr algn="ctr"/>
                <a:r>
                  <a:rPr kumimoji="1" lang="ja-JP" altLang="en-US" sz="2000" dirty="0" smtClean="0"/>
                  <a:t>状態</a:t>
                </a:r>
                <a14:m>
                  <m:oMath xmlns:m="http://schemas.openxmlformats.org/officeDocument/2006/math">
                    <m:r>
                      <a:rPr kumimoji="1" lang="ja-JP" altLang="en-US" sz="2000" i="1" smtClean="0">
                        <a:latin typeface="Cambria Math" panose="02040503050406030204" pitchFamily="18" charset="0"/>
                      </a:rPr>
                      <m:t>更新式</m:t>
                    </m:r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: </m:t>
                    </m:r>
                    <m:sSup>
                      <m:sSupPr>
                        <m:ctrlPr>
                          <a:rPr kumimoji="1" lang="en-US" altLang="ja-JP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kumimoji="1" lang="en-US" altLang="ja-JP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  <m:sup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  <m:sup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ja-JP" altLang="en-US" sz="2000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𝑒𝑥𝑝</m:t>
                    </m:r>
                    <m:sSup>
                      <m:sSup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kumimoji="1" lang="ja-JP" altLang="en-US" sz="2000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sSup>
                          <m:sSupPr>
                            <m:ctrlP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e>
                          <m:sup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sup>
                    </m:sSup>
                    <m:d>
                      <m:d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  <m:sup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sup>
                            <m:r>
                              <a:rPr kumimoji="1" lang="en-US" altLang="ja-JP" sz="2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kumimoji="1" lang="en-US" altLang="ja-JP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ja-JP" altLang="en-US" sz="2000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kumimoji="1" lang="en-US" altLang="ja-JP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kumimoji="1" lang="ja-JP" altLang="en-US" sz="2000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kumimoji="1" lang="ja-JP" altLang="en-US" sz="2000" dirty="0" smtClean="0"/>
                  <a:t>  </a:t>
                </a:r>
                <a:r>
                  <a:rPr kumimoji="1" lang="en-US" altLang="ja-JP" sz="2000" dirty="0" smtClean="0"/>
                  <a:t>…(4)</a:t>
                </a:r>
                <a:endParaRPr kumimoji="1" lang="ja-JP" altLang="en-US" sz="2000" dirty="0"/>
              </a:p>
            </p:txBody>
          </p:sp>
        </mc:Choice>
        <mc:Fallback xmlns="">
          <p:sp>
            <p:nvSpPr>
              <p:cNvPr id="4" name="コンテンツ プレースホルダー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blipFill>
                <a:blip r:embed="rId2"/>
                <a:stretch>
                  <a:fillRect t="-106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/>
              <p:cNvSpPr txBox="1"/>
              <p:nvPr/>
            </p:nvSpPr>
            <p:spPr>
              <a:xfrm>
                <a:off x="9388641" y="3207844"/>
                <a:ext cx="298383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ja-JP" altLang="en-US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kumimoji="1" lang="ja-JP" altLang="en-US" dirty="0" smtClean="0"/>
                  <a:t>光吸収係数</a:t>
                </a:r>
                <a:endParaRPr kumimoji="1" lang="en-US" altLang="ja-JP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ja-JP" altLang="en-US" i="1">
                          <a:latin typeface="Cambria Math" panose="02040503050406030204" pitchFamily="18" charset="0"/>
                        </a:rPr>
                        <m:t>ホタル間の距離</m:t>
                      </m:r>
                    </m:oMath>
                  </m:oMathPara>
                </a14:m>
                <a:endParaRPr kumimoji="1" lang="en-US" altLang="ja-JP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ja-JP" altLang="en-US" i="1">
                          <a:latin typeface="Cambria Math" panose="02040503050406030204" pitchFamily="18" charset="0"/>
                        </a:rPr>
                        <m:t>探索範囲</m:t>
                      </m:r>
                    </m:oMath>
                  </m:oMathPara>
                </a14:m>
                <a:endParaRPr kumimoji="1" lang="en-US" altLang="ja-JP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の時の</m:t>
                    </m:r>
                  </m:oMath>
                </a14:m>
                <a:r>
                  <a:rPr kumimoji="1" lang="ja-JP" altLang="en-US" dirty="0" smtClean="0"/>
                  <a:t>光強度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5" name="テキスト ボックス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8641" y="3207844"/>
                <a:ext cx="2983832" cy="1200329"/>
              </a:xfrm>
              <a:prstGeom prst="rect">
                <a:avLst/>
              </a:prstGeom>
              <a:blipFill>
                <a:blip r:embed="rId3"/>
                <a:stretch>
                  <a:fillRect t="-2538" b="-710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テキスト ボックス 5"/>
          <p:cNvSpPr txBox="1"/>
          <p:nvPr/>
        </p:nvSpPr>
        <p:spPr>
          <a:xfrm>
            <a:off x="11044238" y="6015038"/>
            <a:ext cx="557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5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79288"/>
          </a:xfrm>
        </p:spPr>
        <p:txBody>
          <a:bodyPr/>
          <a:lstStyle/>
          <a:p>
            <a:r>
              <a:rPr lang="ja-JP" altLang="en-US" dirty="0" smtClean="0"/>
              <a:t>従来</a:t>
            </a:r>
            <a:r>
              <a:rPr lang="ja-JP" altLang="en-US" dirty="0"/>
              <a:t>手法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テキスト ボックス 7"/>
              <p:cNvSpPr txBox="1"/>
              <p:nvPr/>
            </p:nvSpPr>
            <p:spPr>
              <a:xfrm>
                <a:off x="1058779" y="5313488"/>
                <a:ext cx="578718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ja-JP" altLang="en-US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=0.2  </m:t>
                      </m:r>
                      <m:r>
                        <a:rPr kumimoji="1" lang="en-US" altLang="ja-JP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% </m:t>
                      </m:r>
                      <m:r>
                        <a:rPr kumimoji="1" lang="en-US" altLang="ja-JP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𝑚𝑢𝑡𝑎𝑡𝑖𝑜𝑛</m:t>
                      </m:r>
                    </m:oMath>
                  </m:oMathPara>
                </a14:m>
                <a:endParaRPr kumimoji="1" lang="en-US" altLang="ja-JP" b="0" dirty="0" smtClean="0"/>
              </a:p>
              <a:p>
                <a:r>
                  <a:rPr kumimoji="1" lang="en-US" altLang="ja-JP" b="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ja-JP" altLang="en-US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=2 </m:t>
                    </m:r>
                    <m:r>
                      <a:rPr kumimoji="1" lang="en-US" altLang="ja-JP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% </m:t>
                    </m:r>
                    <m:r>
                      <a:rPr kumimoji="1" lang="en-US" altLang="ja-JP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𝑎𝑡𝑡𝑟𝑎𝑐𝑡𝑖𝑣𝑒𝑛𝑒𝑠𝑠</m:t>
                    </m:r>
                    <m:r>
                      <a:rPr kumimoji="1" lang="en-US" altLang="ja-JP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ja-JP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𝑜𝑓</m:t>
                    </m:r>
                    <m:r>
                      <a:rPr kumimoji="1" lang="en-US" altLang="ja-JP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ja-JP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𝑓𝑖𝑟𝑒𝑓𝑙𝑦</m:t>
                    </m:r>
                  </m:oMath>
                </a14:m>
                <a:endParaRPr kumimoji="1" lang="en-US" altLang="ja-JP" b="0" dirty="0" smtClean="0">
                  <a:solidFill>
                    <a:schemeClr val="accent3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ja-JP" altLang="en-US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=1 </m:t>
                      </m:r>
                      <m:r>
                        <a:rPr kumimoji="1" lang="en-US" altLang="ja-JP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% </m:t>
                      </m:r>
                      <m:r>
                        <a:rPr kumimoji="1" lang="en-US" altLang="ja-JP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𝐿𝑖𝑔h𝑡</m:t>
                      </m:r>
                      <m:r>
                        <a:rPr kumimoji="1" lang="en-US" altLang="ja-JP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ja-JP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𝐴𝑏𝑠𝑜𝑟𝑝𝑡𝑖𝑜𝑛</m:t>
                      </m:r>
                    </m:oMath>
                  </m:oMathPara>
                </a14:m>
                <a:endParaRPr kumimoji="1" lang="en-US" altLang="ja-JP" b="0" dirty="0" smtClean="0">
                  <a:solidFill>
                    <a:schemeClr val="accent3"/>
                  </a:solidFill>
                </a:endParaRPr>
              </a:p>
              <a:p>
                <a:endParaRPr kumimoji="1" lang="ja-JP" altLang="en-US" dirty="0"/>
              </a:p>
            </p:txBody>
          </p:sp>
        </mc:Choice>
        <mc:Fallback xmlns="">
          <p:sp>
            <p:nvSpPr>
              <p:cNvPr id="8" name="テキスト ボックス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779" y="5313488"/>
                <a:ext cx="5787189" cy="12003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5406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FA-ACO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893" y="1478227"/>
            <a:ext cx="10203818" cy="5379773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11044238" y="6015038"/>
            <a:ext cx="557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6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65352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今後の予定 </a:t>
            </a:r>
            <a:r>
              <a:rPr kumimoji="1" lang="en-US" altLang="ja-JP" dirty="0" smtClean="0"/>
              <a:t>&amp; </a:t>
            </a:r>
            <a:r>
              <a:rPr kumimoji="1" lang="ja-JP" altLang="en-US" dirty="0" smtClean="0"/>
              <a:t>困ってること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やるべきこと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altLang="ja-JP" sz="2000" dirty="0" smtClean="0"/>
          </a:p>
          <a:p>
            <a:endParaRPr lang="en-US" altLang="ja-JP" sz="2000" dirty="0" smtClean="0"/>
          </a:p>
          <a:p>
            <a:endParaRPr lang="en-US" altLang="ja-JP" sz="2000" dirty="0" smtClean="0"/>
          </a:p>
          <a:p>
            <a:endParaRPr lang="en-US" altLang="ja-JP" sz="20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044238" y="6015038"/>
            <a:ext cx="557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7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321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参考文献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kumimoji="1" lang="en-US" altLang="ja-JP" dirty="0" smtClean="0">
                <a:latin typeface="+mn-ea"/>
              </a:rPr>
              <a:t>R.M </a:t>
            </a:r>
            <a:r>
              <a:rPr kumimoji="1" lang="en-US" altLang="ja-JP" dirty="0" err="1" smtClean="0">
                <a:latin typeface="+mn-ea"/>
              </a:rPr>
              <a:t>Rizk</a:t>
            </a:r>
            <a:r>
              <a:rPr kumimoji="1" lang="en-US" altLang="ja-JP" dirty="0" smtClean="0">
                <a:latin typeface="+mn-ea"/>
              </a:rPr>
              <a:t>-Allah, et al., “Hybridizing ant colony with firefly algorithm for </a:t>
            </a:r>
            <a:br>
              <a:rPr kumimoji="1" lang="en-US" altLang="ja-JP" dirty="0" smtClean="0">
                <a:latin typeface="+mn-ea"/>
              </a:rPr>
            </a:br>
            <a:r>
              <a:rPr kumimoji="1" lang="en-US" altLang="ja-JP" dirty="0" smtClean="0">
                <a:latin typeface="+mn-ea"/>
              </a:rPr>
              <a:t>unconstrained optimization problems”, </a:t>
            </a:r>
            <a:r>
              <a:rPr kumimoji="1" lang="en-US" altLang="ja-JP" i="1" dirty="0" smtClean="0">
                <a:latin typeface="+mn-ea"/>
              </a:rPr>
              <a:t>Applied Mathematics and Computation</a:t>
            </a:r>
            <a:r>
              <a:rPr kumimoji="1" lang="en-US" altLang="ja-JP" dirty="0" smtClean="0">
                <a:latin typeface="+mn-ea"/>
              </a:rPr>
              <a:t>, 2013</a:t>
            </a:r>
            <a:endParaRPr kumimoji="1" lang="ja-JP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68728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Blue-pleated-shape-on-the-white-background-PowerPoint-Templates-Widescree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ユーザー定義 2">
      <a:majorFont>
        <a:latin typeface="Segoe UI"/>
        <a:ea typeface="Meiryo UI"/>
        <a:cs typeface=""/>
      </a:majorFont>
      <a:minorFont>
        <a:latin typeface="Segoe UI"/>
        <a:ea typeface="Meiryo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3">
      <a:majorFont>
        <a:latin typeface="Segoe UI"/>
        <a:ea typeface="Meiryo UI"/>
        <a:cs typeface=""/>
      </a:majorFont>
      <a:minorFont>
        <a:latin typeface="Segoe UI"/>
        <a:ea typeface="游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Blue-pleated-shape-on-the-white-background-PowerPoint-Templates-Widescreen</Template>
  <TotalTime>5937</TotalTime>
  <Words>258</Words>
  <Application>Microsoft Office PowerPoint</Application>
  <PresentationFormat>ワイド画面</PresentationFormat>
  <Paragraphs>60</Paragraphs>
  <Slides>9</Slides>
  <Notes>2</Notes>
  <HiddenSlides>1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9</vt:i4>
      </vt:variant>
    </vt:vector>
  </HeadingPairs>
  <TitlesOfParts>
    <vt:vector size="18" baseType="lpstr">
      <vt:lpstr>Meiryo UI</vt:lpstr>
      <vt:lpstr>ＭＳ Ｐゴシック</vt:lpstr>
      <vt:lpstr>游ゴシック</vt:lpstr>
      <vt:lpstr>Arial</vt:lpstr>
      <vt:lpstr>Calibri</vt:lpstr>
      <vt:lpstr>Cambria Math</vt:lpstr>
      <vt:lpstr>Segoe UI</vt:lpstr>
      <vt:lpstr>Blue-pleated-shape-on-the-white-background-PowerPoint-Templates-Widescreen</vt:lpstr>
      <vt:lpstr>Custom Design</vt:lpstr>
      <vt:lpstr>PowerPoint プレゼンテーション</vt:lpstr>
      <vt:lpstr>問題設定</vt:lpstr>
      <vt:lpstr>従来手法</vt:lpstr>
      <vt:lpstr>従来手法</vt:lpstr>
      <vt:lpstr>従来手法</vt:lpstr>
      <vt:lpstr>従来手法</vt:lpstr>
      <vt:lpstr>FA-ACO</vt:lpstr>
      <vt:lpstr>今後の予定 &amp; 困ってること</vt:lpstr>
      <vt:lpstr>参考文献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Takuya Iwase</dc:creator>
  <cp:lastModifiedBy>Takuya Iwase</cp:lastModifiedBy>
  <cp:revision>75</cp:revision>
  <cp:lastPrinted>2017-06-09T07:23:46Z</cp:lastPrinted>
  <dcterms:created xsi:type="dcterms:W3CDTF">2017-06-08T18:50:03Z</dcterms:created>
  <dcterms:modified xsi:type="dcterms:W3CDTF">2017-07-28T07:19:25Z</dcterms:modified>
</cp:coreProperties>
</file>